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83" r:id="rId3"/>
    <p:sldId id="295" r:id="rId4"/>
    <p:sldId id="257" r:id="rId5"/>
    <p:sldId id="272" r:id="rId6"/>
    <p:sldId id="273" r:id="rId7"/>
    <p:sldId id="292" r:id="rId8"/>
    <p:sldId id="284" r:id="rId9"/>
    <p:sldId id="296" r:id="rId10"/>
    <p:sldId id="297" r:id="rId11"/>
    <p:sldId id="298" r:id="rId12"/>
    <p:sldId id="259" r:id="rId13"/>
    <p:sldId id="258" r:id="rId14"/>
    <p:sldId id="279" r:id="rId15"/>
    <p:sldId id="291" r:id="rId16"/>
    <p:sldId id="299" r:id="rId17"/>
    <p:sldId id="271"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558ED1-C9BA-4C8E-AAD2-0EC0EB9CD6B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BBD0F15-81FF-42C6-AA0E-F6AD08AF06D7}">
      <dgm:prSet phldrT="[Text]"/>
      <dgm:spPr/>
      <dgm:t>
        <a:bodyPr/>
        <a:lstStyle/>
        <a:p>
          <a:r>
            <a:rPr lang="en-US" dirty="0"/>
            <a:t>Traditional Route – Juvenile Court</a:t>
          </a:r>
        </a:p>
      </dgm:t>
    </dgm:pt>
    <dgm:pt modelId="{444317D2-65F4-4C5C-ACCB-E33A1C74DB08}" type="parTrans" cxnId="{6DDBD613-0025-41BD-A328-2BC9CC5F212C}">
      <dgm:prSet/>
      <dgm:spPr/>
      <dgm:t>
        <a:bodyPr/>
        <a:lstStyle/>
        <a:p>
          <a:endParaRPr lang="en-US"/>
        </a:p>
      </dgm:t>
    </dgm:pt>
    <dgm:pt modelId="{B735174E-FD29-48E7-A1AB-09653746D78F}" type="sibTrans" cxnId="{6DDBD613-0025-41BD-A328-2BC9CC5F212C}">
      <dgm:prSet/>
      <dgm:spPr/>
      <dgm:t>
        <a:bodyPr/>
        <a:lstStyle/>
        <a:p>
          <a:endParaRPr lang="en-US"/>
        </a:p>
      </dgm:t>
    </dgm:pt>
    <dgm:pt modelId="{F78F6BB5-A28B-4FEC-B48F-7261507973D9}">
      <dgm:prSet phldrT="[Text]"/>
      <dgm:spPr/>
      <dgm:t>
        <a:bodyPr/>
        <a:lstStyle/>
        <a:p>
          <a:r>
            <a:rPr lang="en-US" dirty="0"/>
            <a:t>Feel like criminal – interact with other criminals – Less individual attention</a:t>
          </a:r>
        </a:p>
      </dgm:t>
    </dgm:pt>
    <dgm:pt modelId="{77F34EE7-72A2-4650-89A6-58A5FBA5C10D}" type="parTrans" cxnId="{9F352547-616C-400E-8053-D027F944462E}">
      <dgm:prSet/>
      <dgm:spPr/>
      <dgm:t>
        <a:bodyPr/>
        <a:lstStyle/>
        <a:p>
          <a:endParaRPr lang="en-US"/>
        </a:p>
      </dgm:t>
    </dgm:pt>
    <dgm:pt modelId="{13CB138A-AFA2-4BEC-B64C-638BDA7D2E21}" type="sibTrans" cxnId="{9F352547-616C-400E-8053-D027F944462E}">
      <dgm:prSet/>
      <dgm:spPr/>
      <dgm:t>
        <a:bodyPr/>
        <a:lstStyle/>
        <a:p>
          <a:endParaRPr lang="en-US"/>
        </a:p>
      </dgm:t>
    </dgm:pt>
    <dgm:pt modelId="{9D361482-7628-4DCD-9887-FC8CC8EDB843}">
      <dgm:prSet phldrT="[Text]"/>
      <dgm:spPr/>
      <dgm:t>
        <a:bodyPr/>
        <a:lstStyle/>
        <a:p>
          <a:r>
            <a:rPr lang="en-US" dirty="0"/>
            <a:t>Great Risk of reoffending</a:t>
          </a:r>
        </a:p>
      </dgm:t>
    </dgm:pt>
    <dgm:pt modelId="{24476F8A-BAC8-4AFE-9E7C-37BDA2AFB98D}" type="parTrans" cxnId="{4212295D-7D6B-4E7C-9F4E-ABCA57A3159F}">
      <dgm:prSet/>
      <dgm:spPr/>
      <dgm:t>
        <a:bodyPr/>
        <a:lstStyle/>
        <a:p>
          <a:endParaRPr lang="en-US"/>
        </a:p>
      </dgm:t>
    </dgm:pt>
    <dgm:pt modelId="{F8C26A9B-AD62-448C-BB35-EC4FF1628EBB}" type="sibTrans" cxnId="{4212295D-7D6B-4E7C-9F4E-ABCA57A3159F}">
      <dgm:prSet/>
      <dgm:spPr/>
      <dgm:t>
        <a:bodyPr/>
        <a:lstStyle/>
        <a:p>
          <a:endParaRPr lang="en-US"/>
        </a:p>
      </dgm:t>
    </dgm:pt>
    <dgm:pt modelId="{63B801B3-5B0A-43A6-8FFA-A21A92FF91B7}" type="pres">
      <dgm:prSet presAssocID="{17558ED1-C9BA-4C8E-AAD2-0EC0EB9CD6B3}" presName="linear" presStyleCnt="0">
        <dgm:presLayoutVars>
          <dgm:animLvl val="lvl"/>
          <dgm:resizeHandles val="exact"/>
        </dgm:presLayoutVars>
      </dgm:prSet>
      <dgm:spPr/>
    </dgm:pt>
    <dgm:pt modelId="{61B7F75F-2DFD-4E37-844E-FC2D4D447F13}" type="pres">
      <dgm:prSet presAssocID="{3BBD0F15-81FF-42C6-AA0E-F6AD08AF06D7}" presName="parentText" presStyleLbl="node1" presStyleIdx="0" presStyleCnt="2">
        <dgm:presLayoutVars>
          <dgm:chMax val="0"/>
          <dgm:bulletEnabled val="1"/>
        </dgm:presLayoutVars>
      </dgm:prSet>
      <dgm:spPr/>
    </dgm:pt>
    <dgm:pt modelId="{642FC7E3-FA35-407B-BD3D-BB51F344F793}" type="pres">
      <dgm:prSet presAssocID="{3BBD0F15-81FF-42C6-AA0E-F6AD08AF06D7}" presName="childText" presStyleLbl="revTx" presStyleIdx="0" presStyleCnt="1">
        <dgm:presLayoutVars>
          <dgm:bulletEnabled val="1"/>
        </dgm:presLayoutVars>
      </dgm:prSet>
      <dgm:spPr/>
    </dgm:pt>
    <dgm:pt modelId="{E7BA8281-C4A8-4C72-A039-66D32F1C85C4}" type="pres">
      <dgm:prSet presAssocID="{9D361482-7628-4DCD-9887-FC8CC8EDB843}" presName="parentText" presStyleLbl="node1" presStyleIdx="1" presStyleCnt="2">
        <dgm:presLayoutVars>
          <dgm:chMax val="0"/>
          <dgm:bulletEnabled val="1"/>
        </dgm:presLayoutVars>
      </dgm:prSet>
      <dgm:spPr/>
    </dgm:pt>
  </dgm:ptLst>
  <dgm:cxnLst>
    <dgm:cxn modelId="{1BFAE305-9B38-42C7-965C-94644E38BA2F}" type="presOf" srcId="{3BBD0F15-81FF-42C6-AA0E-F6AD08AF06D7}" destId="{61B7F75F-2DFD-4E37-844E-FC2D4D447F13}" srcOrd="0" destOrd="0" presId="urn:microsoft.com/office/officeart/2005/8/layout/vList2"/>
    <dgm:cxn modelId="{6DDBD613-0025-41BD-A328-2BC9CC5F212C}" srcId="{17558ED1-C9BA-4C8E-AAD2-0EC0EB9CD6B3}" destId="{3BBD0F15-81FF-42C6-AA0E-F6AD08AF06D7}" srcOrd="0" destOrd="0" parTransId="{444317D2-65F4-4C5C-ACCB-E33A1C74DB08}" sibTransId="{B735174E-FD29-48E7-A1AB-09653746D78F}"/>
    <dgm:cxn modelId="{4212295D-7D6B-4E7C-9F4E-ABCA57A3159F}" srcId="{17558ED1-C9BA-4C8E-AAD2-0EC0EB9CD6B3}" destId="{9D361482-7628-4DCD-9887-FC8CC8EDB843}" srcOrd="1" destOrd="0" parTransId="{24476F8A-BAC8-4AFE-9E7C-37BDA2AFB98D}" sibTransId="{F8C26A9B-AD62-448C-BB35-EC4FF1628EBB}"/>
    <dgm:cxn modelId="{9F352547-616C-400E-8053-D027F944462E}" srcId="{3BBD0F15-81FF-42C6-AA0E-F6AD08AF06D7}" destId="{F78F6BB5-A28B-4FEC-B48F-7261507973D9}" srcOrd="0" destOrd="0" parTransId="{77F34EE7-72A2-4650-89A6-58A5FBA5C10D}" sibTransId="{13CB138A-AFA2-4BEC-B64C-638BDA7D2E21}"/>
    <dgm:cxn modelId="{24E3ACAF-D57C-440E-9907-D230675D6312}" type="presOf" srcId="{9D361482-7628-4DCD-9887-FC8CC8EDB843}" destId="{E7BA8281-C4A8-4C72-A039-66D32F1C85C4}" srcOrd="0" destOrd="0" presId="urn:microsoft.com/office/officeart/2005/8/layout/vList2"/>
    <dgm:cxn modelId="{FFE587CB-5173-40F8-ACF3-A2FD30A525ED}" type="presOf" srcId="{17558ED1-C9BA-4C8E-AAD2-0EC0EB9CD6B3}" destId="{63B801B3-5B0A-43A6-8FFA-A21A92FF91B7}" srcOrd="0" destOrd="0" presId="urn:microsoft.com/office/officeart/2005/8/layout/vList2"/>
    <dgm:cxn modelId="{608A40ED-80DA-4750-B662-CEC18230D3FE}" type="presOf" srcId="{F78F6BB5-A28B-4FEC-B48F-7261507973D9}" destId="{642FC7E3-FA35-407B-BD3D-BB51F344F793}" srcOrd="0" destOrd="0" presId="urn:microsoft.com/office/officeart/2005/8/layout/vList2"/>
    <dgm:cxn modelId="{FE1E403F-59BE-4700-8D00-690D96BD0691}" type="presParOf" srcId="{63B801B3-5B0A-43A6-8FFA-A21A92FF91B7}" destId="{61B7F75F-2DFD-4E37-844E-FC2D4D447F13}" srcOrd="0" destOrd="0" presId="urn:microsoft.com/office/officeart/2005/8/layout/vList2"/>
    <dgm:cxn modelId="{3F5544A7-51D4-4F2F-8FAC-B94B47BBE559}" type="presParOf" srcId="{63B801B3-5B0A-43A6-8FFA-A21A92FF91B7}" destId="{642FC7E3-FA35-407B-BD3D-BB51F344F793}" srcOrd="1" destOrd="0" presId="urn:microsoft.com/office/officeart/2005/8/layout/vList2"/>
    <dgm:cxn modelId="{6DA46AFF-95A9-4CEF-AEC3-83E42C44F191}" type="presParOf" srcId="{63B801B3-5B0A-43A6-8FFA-A21A92FF91B7}" destId="{E7BA8281-C4A8-4C72-A039-66D32F1C85C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558ED1-C9BA-4C8E-AAD2-0EC0EB9CD6B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BBD0F15-81FF-42C6-AA0E-F6AD08AF06D7}">
      <dgm:prSet phldrT="[Text]"/>
      <dgm:spPr/>
      <dgm:t>
        <a:bodyPr/>
        <a:lstStyle/>
        <a:p>
          <a:r>
            <a:rPr lang="en-US" dirty="0"/>
            <a:t>Teen Court – Diversion Program</a:t>
          </a:r>
        </a:p>
      </dgm:t>
    </dgm:pt>
    <dgm:pt modelId="{444317D2-65F4-4C5C-ACCB-E33A1C74DB08}" type="parTrans" cxnId="{6DDBD613-0025-41BD-A328-2BC9CC5F212C}">
      <dgm:prSet/>
      <dgm:spPr/>
      <dgm:t>
        <a:bodyPr/>
        <a:lstStyle/>
        <a:p>
          <a:endParaRPr lang="en-US"/>
        </a:p>
      </dgm:t>
    </dgm:pt>
    <dgm:pt modelId="{B735174E-FD29-48E7-A1AB-09653746D78F}" type="sibTrans" cxnId="{6DDBD613-0025-41BD-A328-2BC9CC5F212C}">
      <dgm:prSet/>
      <dgm:spPr/>
      <dgm:t>
        <a:bodyPr/>
        <a:lstStyle/>
        <a:p>
          <a:endParaRPr lang="en-US"/>
        </a:p>
      </dgm:t>
    </dgm:pt>
    <dgm:pt modelId="{F78F6BB5-A28B-4FEC-B48F-7261507973D9}">
      <dgm:prSet phldrT="[Text]"/>
      <dgm:spPr/>
      <dgm:t>
        <a:bodyPr/>
        <a:lstStyle/>
        <a:p>
          <a:r>
            <a:rPr lang="en-US" dirty="0"/>
            <a:t>Reevaluate Conduct – Interact with peers – More individualized attention – Restorative Justice</a:t>
          </a:r>
        </a:p>
      </dgm:t>
    </dgm:pt>
    <dgm:pt modelId="{77F34EE7-72A2-4650-89A6-58A5FBA5C10D}" type="parTrans" cxnId="{9F352547-616C-400E-8053-D027F944462E}">
      <dgm:prSet/>
      <dgm:spPr/>
      <dgm:t>
        <a:bodyPr/>
        <a:lstStyle/>
        <a:p>
          <a:endParaRPr lang="en-US"/>
        </a:p>
      </dgm:t>
    </dgm:pt>
    <dgm:pt modelId="{13CB138A-AFA2-4BEC-B64C-638BDA7D2E21}" type="sibTrans" cxnId="{9F352547-616C-400E-8053-D027F944462E}">
      <dgm:prSet/>
      <dgm:spPr/>
      <dgm:t>
        <a:bodyPr/>
        <a:lstStyle/>
        <a:p>
          <a:endParaRPr lang="en-US"/>
        </a:p>
      </dgm:t>
    </dgm:pt>
    <dgm:pt modelId="{9D361482-7628-4DCD-9887-FC8CC8EDB843}">
      <dgm:prSet phldrT="[Text]"/>
      <dgm:spPr/>
      <dgm:t>
        <a:bodyPr/>
        <a:lstStyle/>
        <a:p>
          <a:r>
            <a:rPr lang="en-US" dirty="0"/>
            <a:t>Less chance of  reoffending</a:t>
          </a:r>
        </a:p>
      </dgm:t>
    </dgm:pt>
    <dgm:pt modelId="{24476F8A-BAC8-4AFE-9E7C-37BDA2AFB98D}" type="parTrans" cxnId="{4212295D-7D6B-4E7C-9F4E-ABCA57A3159F}">
      <dgm:prSet/>
      <dgm:spPr/>
      <dgm:t>
        <a:bodyPr/>
        <a:lstStyle/>
        <a:p>
          <a:endParaRPr lang="en-US"/>
        </a:p>
      </dgm:t>
    </dgm:pt>
    <dgm:pt modelId="{F8C26A9B-AD62-448C-BB35-EC4FF1628EBB}" type="sibTrans" cxnId="{4212295D-7D6B-4E7C-9F4E-ABCA57A3159F}">
      <dgm:prSet/>
      <dgm:spPr/>
      <dgm:t>
        <a:bodyPr/>
        <a:lstStyle/>
        <a:p>
          <a:endParaRPr lang="en-US"/>
        </a:p>
      </dgm:t>
    </dgm:pt>
    <dgm:pt modelId="{63B801B3-5B0A-43A6-8FFA-A21A92FF91B7}" type="pres">
      <dgm:prSet presAssocID="{17558ED1-C9BA-4C8E-AAD2-0EC0EB9CD6B3}" presName="linear" presStyleCnt="0">
        <dgm:presLayoutVars>
          <dgm:animLvl val="lvl"/>
          <dgm:resizeHandles val="exact"/>
        </dgm:presLayoutVars>
      </dgm:prSet>
      <dgm:spPr/>
    </dgm:pt>
    <dgm:pt modelId="{61B7F75F-2DFD-4E37-844E-FC2D4D447F13}" type="pres">
      <dgm:prSet presAssocID="{3BBD0F15-81FF-42C6-AA0E-F6AD08AF06D7}" presName="parentText" presStyleLbl="node1" presStyleIdx="0" presStyleCnt="2">
        <dgm:presLayoutVars>
          <dgm:chMax val="0"/>
          <dgm:bulletEnabled val="1"/>
        </dgm:presLayoutVars>
      </dgm:prSet>
      <dgm:spPr/>
    </dgm:pt>
    <dgm:pt modelId="{642FC7E3-FA35-407B-BD3D-BB51F344F793}" type="pres">
      <dgm:prSet presAssocID="{3BBD0F15-81FF-42C6-AA0E-F6AD08AF06D7}" presName="childText" presStyleLbl="revTx" presStyleIdx="0" presStyleCnt="1">
        <dgm:presLayoutVars>
          <dgm:bulletEnabled val="1"/>
        </dgm:presLayoutVars>
      </dgm:prSet>
      <dgm:spPr/>
    </dgm:pt>
    <dgm:pt modelId="{E7BA8281-C4A8-4C72-A039-66D32F1C85C4}" type="pres">
      <dgm:prSet presAssocID="{9D361482-7628-4DCD-9887-FC8CC8EDB843}" presName="parentText" presStyleLbl="node1" presStyleIdx="1" presStyleCnt="2">
        <dgm:presLayoutVars>
          <dgm:chMax val="0"/>
          <dgm:bulletEnabled val="1"/>
        </dgm:presLayoutVars>
      </dgm:prSet>
      <dgm:spPr/>
    </dgm:pt>
  </dgm:ptLst>
  <dgm:cxnLst>
    <dgm:cxn modelId="{6DDBD613-0025-41BD-A328-2BC9CC5F212C}" srcId="{17558ED1-C9BA-4C8E-AAD2-0EC0EB9CD6B3}" destId="{3BBD0F15-81FF-42C6-AA0E-F6AD08AF06D7}" srcOrd="0" destOrd="0" parTransId="{444317D2-65F4-4C5C-ACCB-E33A1C74DB08}" sibTransId="{B735174E-FD29-48E7-A1AB-09653746D78F}"/>
    <dgm:cxn modelId="{B9337735-409D-451A-BDF0-4C9665A3DE6D}" type="presOf" srcId="{3BBD0F15-81FF-42C6-AA0E-F6AD08AF06D7}" destId="{61B7F75F-2DFD-4E37-844E-FC2D4D447F13}" srcOrd="0" destOrd="0" presId="urn:microsoft.com/office/officeart/2005/8/layout/vList2"/>
    <dgm:cxn modelId="{4212295D-7D6B-4E7C-9F4E-ABCA57A3159F}" srcId="{17558ED1-C9BA-4C8E-AAD2-0EC0EB9CD6B3}" destId="{9D361482-7628-4DCD-9887-FC8CC8EDB843}" srcOrd="1" destOrd="0" parTransId="{24476F8A-BAC8-4AFE-9E7C-37BDA2AFB98D}" sibTransId="{F8C26A9B-AD62-448C-BB35-EC4FF1628EBB}"/>
    <dgm:cxn modelId="{9F352547-616C-400E-8053-D027F944462E}" srcId="{3BBD0F15-81FF-42C6-AA0E-F6AD08AF06D7}" destId="{F78F6BB5-A28B-4FEC-B48F-7261507973D9}" srcOrd="0" destOrd="0" parTransId="{77F34EE7-72A2-4650-89A6-58A5FBA5C10D}" sibTransId="{13CB138A-AFA2-4BEC-B64C-638BDA7D2E21}"/>
    <dgm:cxn modelId="{B3BD9250-A668-4505-9F87-1FA1D86961D9}" type="presOf" srcId="{17558ED1-C9BA-4C8E-AAD2-0EC0EB9CD6B3}" destId="{63B801B3-5B0A-43A6-8FFA-A21A92FF91B7}" srcOrd="0" destOrd="0" presId="urn:microsoft.com/office/officeart/2005/8/layout/vList2"/>
    <dgm:cxn modelId="{8B086586-466D-4797-8DB7-0F5A4309B204}" type="presOf" srcId="{9D361482-7628-4DCD-9887-FC8CC8EDB843}" destId="{E7BA8281-C4A8-4C72-A039-66D32F1C85C4}" srcOrd="0" destOrd="0" presId="urn:microsoft.com/office/officeart/2005/8/layout/vList2"/>
    <dgm:cxn modelId="{C7B05EED-5473-42AA-AAAB-9E8930AC94CB}" type="presOf" srcId="{F78F6BB5-A28B-4FEC-B48F-7261507973D9}" destId="{642FC7E3-FA35-407B-BD3D-BB51F344F793}" srcOrd="0" destOrd="0" presId="urn:microsoft.com/office/officeart/2005/8/layout/vList2"/>
    <dgm:cxn modelId="{A498F6F7-F651-4710-AA5C-20F3F7221FEA}" type="presParOf" srcId="{63B801B3-5B0A-43A6-8FFA-A21A92FF91B7}" destId="{61B7F75F-2DFD-4E37-844E-FC2D4D447F13}" srcOrd="0" destOrd="0" presId="urn:microsoft.com/office/officeart/2005/8/layout/vList2"/>
    <dgm:cxn modelId="{A404D73B-5222-4416-BB12-0BE0C2704264}" type="presParOf" srcId="{63B801B3-5B0A-43A6-8FFA-A21A92FF91B7}" destId="{642FC7E3-FA35-407B-BD3D-BB51F344F793}" srcOrd="1" destOrd="0" presId="urn:microsoft.com/office/officeart/2005/8/layout/vList2"/>
    <dgm:cxn modelId="{89E8916B-E48A-4A90-A432-5C10384887A4}" type="presParOf" srcId="{63B801B3-5B0A-43A6-8FFA-A21A92FF91B7}" destId="{E7BA8281-C4A8-4C72-A039-66D32F1C85C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7F75F-2DFD-4E37-844E-FC2D4D447F13}">
      <dsp:nvSpPr>
        <dsp:cNvPr id="0" name=""/>
        <dsp:cNvSpPr/>
      </dsp:nvSpPr>
      <dsp:spPr>
        <a:xfrm>
          <a:off x="0" y="11881"/>
          <a:ext cx="8423275" cy="1969110"/>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dirty="0"/>
            <a:t>Traditional Route – Juvenile Court</a:t>
          </a:r>
        </a:p>
      </dsp:txBody>
      <dsp:txXfrm>
        <a:off x="96124" y="108005"/>
        <a:ext cx="8231027" cy="1776862"/>
      </dsp:txXfrm>
    </dsp:sp>
    <dsp:sp modelId="{642FC7E3-FA35-407B-BD3D-BB51F344F793}">
      <dsp:nvSpPr>
        <dsp:cNvPr id="0" name=""/>
        <dsp:cNvSpPr/>
      </dsp:nvSpPr>
      <dsp:spPr>
        <a:xfrm>
          <a:off x="0" y="1980991"/>
          <a:ext cx="8423275" cy="1741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439" tIns="64770" rIns="362712" bIns="64770" numCol="1" spcCol="1270" anchor="t" anchorCtr="0">
          <a:noAutofit/>
        </a:bodyPr>
        <a:lstStyle/>
        <a:p>
          <a:pPr marL="285750" lvl="1" indent="-285750" algn="l" defTabSz="1778000">
            <a:lnSpc>
              <a:spcPct val="90000"/>
            </a:lnSpc>
            <a:spcBef>
              <a:spcPct val="0"/>
            </a:spcBef>
            <a:spcAft>
              <a:spcPct val="20000"/>
            </a:spcAft>
            <a:buChar char="•"/>
          </a:pPr>
          <a:r>
            <a:rPr lang="en-US" sz="4000" kern="1200" dirty="0"/>
            <a:t>Feel like criminal – interact with other criminals – Less individual attention</a:t>
          </a:r>
        </a:p>
      </dsp:txBody>
      <dsp:txXfrm>
        <a:off x="0" y="1980991"/>
        <a:ext cx="8423275" cy="1741904"/>
      </dsp:txXfrm>
    </dsp:sp>
    <dsp:sp modelId="{E7BA8281-C4A8-4C72-A039-66D32F1C85C4}">
      <dsp:nvSpPr>
        <dsp:cNvPr id="0" name=""/>
        <dsp:cNvSpPr/>
      </dsp:nvSpPr>
      <dsp:spPr>
        <a:xfrm>
          <a:off x="0" y="3722896"/>
          <a:ext cx="8423275" cy="1969110"/>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dirty="0"/>
            <a:t>Great Risk of reoffending</a:t>
          </a:r>
        </a:p>
      </dsp:txBody>
      <dsp:txXfrm>
        <a:off x="96124" y="3819020"/>
        <a:ext cx="8231027" cy="1776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7F75F-2DFD-4E37-844E-FC2D4D447F13}">
      <dsp:nvSpPr>
        <dsp:cNvPr id="0" name=""/>
        <dsp:cNvSpPr/>
      </dsp:nvSpPr>
      <dsp:spPr>
        <a:xfrm>
          <a:off x="0" y="11881"/>
          <a:ext cx="8423275" cy="1969110"/>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dirty="0"/>
            <a:t>Teen Court – Diversion Program</a:t>
          </a:r>
        </a:p>
      </dsp:txBody>
      <dsp:txXfrm>
        <a:off x="96124" y="108005"/>
        <a:ext cx="8231027" cy="1776862"/>
      </dsp:txXfrm>
    </dsp:sp>
    <dsp:sp modelId="{642FC7E3-FA35-407B-BD3D-BB51F344F793}">
      <dsp:nvSpPr>
        <dsp:cNvPr id="0" name=""/>
        <dsp:cNvSpPr/>
      </dsp:nvSpPr>
      <dsp:spPr>
        <a:xfrm>
          <a:off x="0" y="1980991"/>
          <a:ext cx="8423275" cy="1741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439" tIns="64770" rIns="362712" bIns="64770" numCol="1" spcCol="1270" anchor="t" anchorCtr="0">
          <a:noAutofit/>
        </a:bodyPr>
        <a:lstStyle/>
        <a:p>
          <a:pPr marL="285750" lvl="1" indent="-285750" algn="l" defTabSz="1778000">
            <a:lnSpc>
              <a:spcPct val="90000"/>
            </a:lnSpc>
            <a:spcBef>
              <a:spcPct val="0"/>
            </a:spcBef>
            <a:spcAft>
              <a:spcPct val="20000"/>
            </a:spcAft>
            <a:buChar char="•"/>
          </a:pPr>
          <a:r>
            <a:rPr lang="en-US" sz="4000" kern="1200" dirty="0"/>
            <a:t>Reevaluate Conduct – Interact with peers – More individualized attention – Restorative Justice</a:t>
          </a:r>
        </a:p>
      </dsp:txBody>
      <dsp:txXfrm>
        <a:off x="0" y="1980991"/>
        <a:ext cx="8423275" cy="1741904"/>
      </dsp:txXfrm>
    </dsp:sp>
    <dsp:sp modelId="{E7BA8281-C4A8-4C72-A039-66D32F1C85C4}">
      <dsp:nvSpPr>
        <dsp:cNvPr id="0" name=""/>
        <dsp:cNvSpPr/>
      </dsp:nvSpPr>
      <dsp:spPr>
        <a:xfrm>
          <a:off x="0" y="3722896"/>
          <a:ext cx="8423275" cy="1969110"/>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dirty="0"/>
            <a:t>Less chance of  reoffending</a:t>
          </a:r>
        </a:p>
      </dsp:txBody>
      <dsp:txXfrm>
        <a:off x="96124" y="3819020"/>
        <a:ext cx="8231027" cy="17768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C4ABF0-4F7B-416D-B0AF-DF7A59177D3B}" type="datetimeFigureOut">
              <a:rPr lang="en-US" smtClean="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EE19EC-CE5B-4F98-AF0D-D849420C51FD}" type="slidenum">
              <a:rPr lang="en-US" smtClean="0"/>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C4ABF0-4F7B-416D-B0AF-DF7A59177D3B}" type="datetimeFigureOut">
              <a:rPr lang="en-US" smtClean="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EE19EC-CE5B-4F98-AF0D-D849420C51F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C4ABF0-4F7B-416D-B0AF-DF7A59177D3B}" type="datetimeFigureOut">
              <a:rPr lang="en-US" smtClean="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EE19EC-CE5B-4F98-AF0D-D849420C51F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C4ABF0-4F7B-416D-B0AF-DF7A59177D3B}" type="datetimeFigureOut">
              <a:rPr lang="en-US" smtClean="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EE19EC-CE5B-4F98-AF0D-D849420C51F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C4ABF0-4F7B-416D-B0AF-DF7A59177D3B}" type="datetimeFigureOut">
              <a:rPr lang="en-US" smtClean="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EE19EC-CE5B-4F98-AF0D-D849420C51FD}" type="slidenum">
              <a:rPr lang="en-US" smtClean="0"/>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C4ABF0-4F7B-416D-B0AF-DF7A59177D3B}" type="datetimeFigureOut">
              <a:rPr lang="en-US" smtClean="0"/>
              <a:t>10/22/2018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EE19EC-CE5B-4F98-AF0D-D849420C51F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C4ABF0-4F7B-416D-B0AF-DF7A59177D3B}" type="datetimeFigureOut">
              <a:rPr lang="en-US" smtClean="0"/>
              <a:t>10/22/2018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EE19EC-CE5B-4F98-AF0D-D849420C51FD}" type="slidenum">
              <a:rPr lang="en-US" smtClean="0"/>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C4ABF0-4F7B-416D-B0AF-DF7A59177D3B}" type="datetimeFigureOut">
              <a:rPr lang="en-US" smtClean="0"/>
              <a:t>10/22/2018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EE19EC-CE5B-4F98-AF0D-D849420C51F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C4ABF0-4F7B-416D-B0AF-DF7A59177D3B}" type="datetimeFigureOut">
              <a:rPr lang="en-US" smtClean="0"/>
              <a:t>10/22/2018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3EE19EC-CE5B-4F98-AF0D-D849420C51F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C4ABF0-4F7B-416D-B0AF-DF7A59177D3B}" type="datetimeFigureOut">
              <a:rPr lang="en-US" smtClean="0"/>
              <a:t>10/22/2018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EE19EC-CE5B-4F98-AF0D-D849420C51FD}" type="slidenum">
              <a:rPr lang="en-US" smtClean="0"/>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C4ABF0-4F7B-416D-B0AF-DF7A59177D3B}" type="datetimeFigureOut">
              <a:rPr lang="en-US" smtClean="0"/>
              <a:t>10/22/2018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EE19EC-CE5B-4F98-AF0D-D849420C51FD}"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8FC4ABF0-4F7B-416D-B0AF-DF7A59177D3B}" type="datetimeFigureOut">
              <a:rPr lang="en-US" smtClean="0"/>
              <a:t>10/22/2018</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63EE19EC-CE5B-4F98-AF0D-D849420C51FD}" type="slidenum">
              <a:rPr lang="en-US" smtClean="0"/>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SeymourAmster.Pesa@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893337"/>
            <a:ext cx="6781800" cy="1600200"/>
          </a:xfrm>
        </p:spPr>
        <p:txBody>
          <a:bodyPr>
            <a:normAutofit/>
          </a:bodyPr>
          <a:lstStyle/>
          <a:p>
            <a:br>
              <a:rPr lang="en-US" sz="1800" dirty="0"/>
            </a:br>
            <a:br>
              <a:rPr lang="en-US" sz="1800" dirty="0"/>
            </a:br>
            <a:br>
              <a:rPr lang="en-US" sz="1800" dirty="0"/>
            </a:br>
            <a:endParaRPr lang="en-US" sz="1800" dirty="0"/>
          </a:p>
        </p:txBody>
      </p:sp>
      <p:sp>
        <p:nvSpPr>
          <p:cNvPr id="3" name="Content Placeholder 2"/>
          <p:cNvSpPr>
            <a:spLocks noGrp="1"/>
          </p:cNvSpPr>
          <p:nvPr>
            <p:ph idx="1"/>
          </p:nvPr>
        </p:nvSpPr>
        <p:spPr>
          <a:xfrm>
            <a:off x="0" y="152400"/>
            <a:ext cx="9144000" cy="2971800"/>
          </a:xfrm>
        </p:spPr>
        <p:txBody>
          <a:bodyPr>
            <a:normAutofit/>
          </a:bodyPr>
          <a:lstStyle/>
          <a:p>
            <a:pPr marL="0" indent="0" algn="ctr">
              <a:buNone/>
            </a:pPr>
            <a:r>
              <a:rPr lang="en-US" b="1" dirty="0">
                <a:latin typeface="Britannic Bold" panose="020B0903060703020204" pitchFamily="34" charset="0"/>
              </a:rPr>
              <a:t>INTEGRATED TEEN COURT IN LOS ANGELES COUNTY: </a:t>
            </a:r>
          </a:p>
          <a:p>
            <a:pPr marL="0" indent="0" algn="ctr">
              <a:buNone/>
            </a:pPr>
            <a:r>
              <a:rPr lang="en-US" b="1" dirty="0">
                <a:latin typeface="Britannic Bold" panose="020B0903060703020204" pitchFamily="34" charset="0"/>
              </a:rPr>
              <a:t>UTILIZING RESPONSIBLE RESTORATIVE JUSTICE TO ADDRESS MENTAL HEALTH ISSUES FOR TRANSITIONAL AGE YOUTH.  </a:t>
            </a:r>
            <a:endParaRPr lang="en-US" b="1" i="1" dirty="0"/>
          </a:p>
        </p:txBody>
      </p:sp>
      <p:pic>
        <p:nvPicPr>
          <p:cNvPr id="4099" name="Picture 3" descr="C:\Users\nordika4441\Desktop\IMG_8497.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9561" b="29853"/>
          <a:stretch/>
        </p:blipFill>
        <p:spPr bwMode="auto">
          <a:xfrm>
            <a:off x="2420178" y="2514600"/>
            <a:ext cx="5029200" cy="362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056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5638800"/>
          </a:xfrm>
        </p:spPr>
        <p:txBody>
          <a:bodyPr>
            <a:normAutofit lnSpcReduction="10000"/>
          </a:bodyPr>
          <a:lstStyle/>
          <a:p>
            <a:pPr marL="0" indent="0" algn="ctr">
              <a:buNone/>
            </a:pPr>
            <a:endParaRPr lang="en-US" b="1" dirty="0"/>
          </a:p>
          <a:p>
            <a:pPr marL="0" indent="0" algn="ctr">
              <a:buNone/>
            </a:pPr>
            <a:endParaRPr lang="en-US" sz="2200" b="1" dirty="0"/>
          </a:p>
          <a:p>
            <a:pPr marL="0" indent="0" algn="ctr">
              <a:buNone/>
            </a:pPr>
            <a:endParaRPr lang="en-US" sz="2200" b="1" dirty="0"/>
          </a:p>
          <a:p>
            <a:pPr marL="0" indent="0" algn="ctr">
              <a:buNone/>
            </a:pPr>
            <a:r>
              <a:rPr lang="en-US" sz="3200" b="1" dirty="0"/>
              <a:t>ROLE OF LOS ANGELES COUNTY </a:t>
            </a:r>
          </a:p>
          <a:p>
            <a:pPr marL="0" indent="0" algn="ctr">
              <a:buNone/>
            </a:pPr>
            <a:r>
              <a:rPr lang="en-US" sz="3200" b="1" dirty="0"/>
              <a:t>SUPERIOR COURT </a:t>
            </a:r>
          </a:p>
          <a:p>
            <a:pPr marL="0" indent="0">
              <a:buNone/>
            </a:pPr>
            <a:r>
              <a:rPr lang="en-US" b="1" dirty="0"/>
              <a:t> </a:t>
            </a:r>
          </a:p>
          <a:p>
            <a:pPr lvl="0"/>
            <a:r>
              <a:rPr lang="en-US" sz="2800" b="1" dirty="0"/>
              <a:t>Preparing for the Teen Court session.</a:t>
            </a:r>
          </a:p>
          <a:p>
            <a:pPr lvl="0"/>
            <a:r>
              <a:rPr lang="en-US" sz="2800" b="1" dirty="0"/>
              <a:t>Presiding over the Teen Court session. </a:t>
            </a:r>
          </a:p>
          <a:p>
            <a:pPr lvl="1"/>
            <a:r>
              <a:rPr lang="en-US" sz="2600" b="1" dirty="0"/>
              <a:t>Description of the Teen Court session.</a:t>
            </a:r>
          </a:p>
          <a:p>
            <a:pPr lvl="1"/>
            <a:r>
              <a:rPr lang="en-US" sz="2600" b="1" dirty="0"/>
              <a:t>Description of all of the participants in the Teen Court session. </a:t>
            </a:r>
            <a:endParaRPr lang="en-US" sz="2800" b="1" dirty="0"/>
          </a:p>
          <a:p>
            <a:pPr lvl="0"/>
            <a:r>
              <a:rPr lang="en-US" sz="2800" b="1" dirty="0"/>
              <a:t>Discussions with audience during deliberations. </a:t>
            </a:r>
            <a:endParaRPr lang="en-US" sz="1500" b="1" dirty="0"/>
          </a:p>
          <a:p>
            <a:pPr lvl="0"/>
            <a:endParaRPr lang="en-US" b="1" dirty="0"/>
          </a:p>
          <a:p>
            <a:endParaRPr lang="en-US" dirty="0"/>
          </a:p>
        </p:txBody>
      </p:sp>
    </p:spTree>
    <p:extLst>
      <p:ext uri="{BB962C8B-B14F-4D97-AF65-F5344CB8AC3E}">
        <p14:creationId xmlns:p14="http://schemas.microsoft.com/office/powerpoint/2010/main" val="1766798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5638800"/>
          </a:xfrm>
        </p:spPr>
        <p:txBody>
          <a:bodyPr>
            <a:normAutofit/>
          </a:bodyPr>
          <a:lstStyle/>
          <a:p>
            <a:pPr marL="0" indent="0" algn="ctr">
              <a:buNone/>
            </a:pPr>
            <a:endParaRPr lang="en-US" b="1" dirty="0"/>
          </a:p>
          <a:p>
            <a:pPr marL="0" indent="0" algn="ctr">
              <a:buNone/>
            </a:pPr>
            <a:endParaRPr lang="en-US" sz="2200" b="1" dirty="0"/>
          </a:p>
          <a:p>
            <a:pPr marL="0" indent="0" algn="ctr">
              <a:buNone/>
            </a:pPr>
            <a:endParaRPr lang="en-US" sz="2200" b="1" dirty="0"/>
          </a:p>
          <a:p>
            <a:pPr marL="0" indent="0" algn="ctr">
              <a:buNone/>
            </a:pPr>
            <a:r>
              <a:rPr lang="en-US" sz="3200" b="1" dirty="0"/>
              <a:t>ROLE OF PARENTS, EDUCATORS/TEACHERS &amp; STUDENTS IN ACTION (PESA)</a:t>
            </a:r>
          </a:p>
          <a:p>
            <a:pPr marL="0" indent="0">
              <a:buNone/>
            </a:pPr>
            <a:r>
              <a:rPr lang="en-US" b="1" dirty="0"/>
              <a:t> </a:t>
            </a:r>
          </a:p>
          <a:p>
            <a:pPr lvl="0"/>
            <a:r>
              <a:rPr lang="en-US" sz="2800" b="1" dirty="0"/>
              <a:t>CBO of the Teen Court Program</a:t>
            </a:r>
          </a:p>
          <a:p>
            <a:pPr lvl="0"/>
            <a:r>
              <a:rPr lang="en-US" sz="2800" b="1" dirty="0"/>
              <a:t>Provide support to the Teen Court Program.</a:t>
            </a:r>
          </a:p>
          <a:p>
            <a:pPr lvl="0"/>
            <a:r>
              <a:rPr lang="en-US" sz="2800" b="1" dirty="0"/>
              <a:t>Conduct Student, Educator and Parent workshops.</a:t>
            </a:r>
          </a:p>
          <a:p>
            <a:r>
              <a:rPr lang="en-US" sz="2800" b="1" dirty="0"/>
              <a:t>Ensure participation in CAYC and SHADES</a:t>
            </a:r>
          </a:p>
          <a:p>
            <a:pPr marL="0" lvl="0" indent="0">
              <a:buNone/>
            </a:pPr>
            <a:endParaRPr lang="en-US" b="1" dirty="0"/>
          </a:p>
          <a:p>
            <a:endParaRPr lang="en-US" dirty="0"/>
          </a:p>
        </p:txBody>
      </p:sp>
    </p:spTree>
    <p:extLst>
      <p:ext uri="{BB962C8B-B14F-4D97-AF65-F5344CB8AC3E}">
        <p14:creationId xmlns:p14="http://schemas.microsoft.com/office/powerpoint/2010/main" val="1033829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CAYC</a:t>
            </a:r>
          </a:p>
        </p:txBody>
      </p:sp>
      <p:sp>
        <p:nvSpPr>
          <p:cNvPr id="3" name="Content Placeholder 2"/>
          <p:cNvSpPr>
            <a:spLocks noGrp="1"/>
          </p:cNvSpPr>
          <p:nvPr>
            <p:ph idx="1"/>
          </p:nvPr>
        </p:nvSpPr>
        <p:spPr>
          <a:xfrm>
            <a:off x="4648200" y="2819400"/>
            <a:ext cx="4191000" cy="3352800"/>
          </a:xfrm>
        </p:spPr>
        <p:txBody>
          <a:bodyPr>
            <a:normAutofit/>
          </a:bodyPr>
          <a:lstStyle/>
          <a:p>
            <a:pPr marL="0" indent="0">
              <a:buNone/>
            </a:pPr>
            <a:r>
              <a:rPr lang="en-US" sz="1600" dirty="0"/>
              <a:t>The CAYC Summit is an annual event held every summer where students and educators from all over the state of California attend seminars, have group discussions with Superior Court Judges and other professionals in order to learn best practices that they can apply to their own Teen Court program.</a:t>
            </a:r>
          </a:p>
        </p:txBody>
      </p:sp>
      <p:pic>
        <p:nvPicPr>
          <p:cNvPr id="5122" name="Picture 2" descr="C:\Users\nordika4441\Desktop\DSCN09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57200"/>
            <a:ext cx="3657600" cy="274351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nordika4441\Desktop\DSCN10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533642"/>
            <a:ext cx="3733800" cy="28006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533400"/>
            <a:ext cx="2971800" cy="1846659"/>
          </a:xfrm>
          <a:prstGeom prst="rect">
            <a:avLst/>
          </a:prstGeom>
          <a:noFill/>
          <a:ln>
            <a:noFill/>
          </a:ln>
        </p:spPr>
        <p:txBody>
          <a:bodyPr wrap="square" rtlCol="0">
            <a:spAutoFit/>
          </a:bodyPr>
          <a:lstStyle/>
          <a:p>
            <a:r>
              <a:rPr lang="en-US" sz="1600" dirty="0"/>
              <a:t>The California Association of Youth Courts was created  for the purpose of facilitating the exchange of information between emerging and existing California Youth Courts.</a:t>
            </a:r>
          </a:p>
          <a:p>
            <a:endParaRPr lang="en-US" dirty="0"/>
          </a:p>
        </p:txBody>
      </p:sp>
    </p:spTree>
    <p:extLst>
      <p:ext uri="{BB962C8B-B14F-4D97-AF65-F5344CB8AC3E}">
        <p14:creationId xmlns:p14="http://schemas.microsoft.com/office/powerpoint/2010/main" val="3828074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t>SHADES</a:t>
            </a:r>
          </a:p>
        </p:txBody>
      </p:sp>
      <p:sp>
        <p:nvSpPr>
          <p:cNvPr id="3" name="Content Placeholder 2"/>
          <p:cNvSpPr>
            <a:spLocks noGrp="1"/>
          </p:cNvSpPr>
          <p:nvPr>
            <p:ph idx="1"/>
          </p:nvPr>
        </p:nvSpPr>
        <p:spPr>
          <a:xfrm>
            <a:off x="0" y="152400"/>
            <a:ext cx="9144000" cy="2986230"/>
          </a:xfrm>
        </p:spPr>
        <p:txBody>
          <a:bodyPr>
            <a:normAutofit fontScale="92500"/>
          </a:bodyPr>
          <a:lstStyle/>
          <a:p>
            <a:endParaRPr lang="en-US" sz="1600" dirty="0"/>
          </a:p>
          <a:p>
            <a:pPr marL="0" indent="0" algn="ctr">
              <a:buNone/>
            </a:pPr>
            <a:r>
              <a:rPr lang="en-US" sz="1900" b="1" dirty="0"/>
              <a:t>SHADES</a:t>
            </a:r>
            <a:r>
              <a:rPr lang="en-US" sz="1900" dirty="0"/>
              <a:t> </a:t>
            </a:r>
            <a:endParaRPr lang="en-US" sz="1600" dirty="0"/>
          </a:p>
          <a:p>
            <a:r>
              <a:rPr lang="en-US" sz="1600" dirty="0"/>
              <a:t>SHADES is an acronym for Stopping Hate and Delinquency by Empowering Students (SHADES) </a:t>
            </a:r>
          </a:p>
          <a:p>
            <a:r>
              <a:rPr lang="en-US" sz="1600" dirty="0"/>
              <a:t>Students involved in the program receive a week-long tolerance training at the Museum of Tolerance that assists them in developing an understanding of issues related to diversity and problems created by prejudice, hate, and bullying. </a:t>
            </a:r>
          </a:p>
          <a:p>
            <a:r>
              <a:rPr lang="en-US" sz="1600" dirty="0"/>
              <a:t>In order to participate in the SHADES program, a student must first be a participant in the Teen Court program. </a:t>
            </a:r>
          </a:p>
          <a:p>
            <a:r>
              <a:rPr lang="en-US" sz="1600" dirty="0"/>
              <a:t>Minors committing hate incidents are referred to the Teen Court Program to be tried by a SHADES trained jury and if found culpable are placed on informal probation to be mentored by a Superior Court Judge.</a:t>
            </a:r>
          </a:p>
          <a:p>
            <a:r>
              <a:rPr lang="en-US" sz="1600" dirty="0"/>
              <a:t>Then those participating in SHADES engage in community outreach to educate others on what they have learned.   </a:t>
            </a:r>
          </a:p>
        </p:txBody>
      </p:sp>
      <p:pic>
        <p:nvPicPr>
          <p:cNvPr id="4099" name="Picture 3" descr="C:\Users\nordika4441\Desktop\IMG_8497.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9561" b="29853"/>
          <a:stretch/>
        </p:blipFill>
        <p:spPr bwMode="auto">
          <a:xfrm>
            <a:off x="2971800" y="2971800"/>
            <a:ext cx="50292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701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500" dirty="0"/>
              <a:t>COMMUNITY OUTREACH PROGRAMS</a:t>
            </a:r>
          </a:p>
        </p:txBody>
      </p:sp>
      <p:sp>
        <p:nvSpPr>
          <p:cNvPr id="3" name="Content Placeholder 2"/>
          <p:cNvSpPr>
            <a:spLocks noGrp="1"/>
          </p:cNvSpPr>
          <p:nvPr>
            <p:ph idx="1"/>
          </p:nvPr>
        </p:nvSpPr>
        <p:spPr>
          <a:xfrm>
            <a:off x="3581400" y="381000"/>
            <a:ext cx="5562600" cy="5334000"/>
          </a:xfrm>
        </p:spPr>
        <p:txBody>
          <a:bodyPr>
            <a:normAutofit/>
          </a:bodyPr>
          <a:lstStyle/>
          <a:p>
            <a:pPr marL="0" indent="0">
              <a:buNone/>
            </a:pPr>
            <a:endParaRPr lang="en-US" sz="1700" dirty="0"/>
          </a:p>
          <a:p>
            <a:pPr marL="0" indent="0">
              <a:buNone/>
            </a:pPr>
            <a:r>
              <a:rPr lang="en-US" sz="1700" dirty="0"/>
              <a:t>SHADES trained participants educate the community by illuminating our residents about the value of accepting and interacting with a diversified community by:</a:t>
            </a:r>
          </a:p>
          <a:p>
            <a:r>
              <a:rPr lang="en-US" sz="1700" dirty="0"/>
              <a:t>Presentations at schools.</a:t>
            </a:r>
          </a:p>
          <a:p>
            <a:r>
              <a:rPr lang="en-US" sz="1700" dirty="0"/>
              <a:t>Presentations at Community Festivals.</a:t>
            </a:r>
          </a:p>
          <a:p>
            <a:r>
              <a:rPr lang="en-US" sz="1700" dirty="0"/>
              <a:t>Presentations to Community groups.</a:t>
            </a:r>
            <a:r>
              <a:rPr lang="en-US" sz="1800" dirty="0"/>
              <a:t> </a:t>
            </a:r>
          </a:p>
          <a:p>
            <a:pPr marL="0" indent="0">
              <a:buNone/>
            </a:pPr>
            <a:endParaRPr lang="en-US" sz="1800" dirty="0"/>
          </a:p>
          <a:p>
            <a:pPr marL="0" indent="0">
              <a:buNone/>
            </a:pPr>
            <a:r>
              <a:rPr lang="en-US" sz="1800" dirty="0"/>
              <a:t>At all these activities they distribute a handout that emphasizes what they have taught.  </a:t>
            </a:r>
            <a:br>
              <a:rPr lang="en-US" sz="1800" dirty="0"/>
            </a:br>
            <a:endParaRPr lang="en-US" sz="1700" dirty="0"/>
          </a:p>
          <a:p>
            <a:pPr marL="0" indent="0">
              <a:buNone/>
            </a:pPr>
            <a:endParaRPr lang="en-US" sz="1700"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1" y="769544"/>
            <a:ext cx="2590800" cy="4183455"/>
          </a:xfrm>
          <a:prstGeom prst="rect">
            <a:avLst/>
          </a:prstGeom>
        </p:spPr>
      </p:pic>
    </p:spTree>
    <p:extLst>
      <p:ext uri="{BB962C8B-B14F-4D97-AF65-F5344CB8AC3E}">
        <p14:creationId xmlns:p14="http://schemas.microsoft.com/office/powerpoint/2010/main" val="118402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4614162"/>
          </a:xfrm>
        </p:spPr>
        <p:txBody>
          <a:bodyPr>
            <a:normAutofit fontScale="90000"/>
          </a:bodyPr>
          <a:lstStyle/>
          <a:p>
            <a:pPr algn="ct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r>
              <a:rPr lang="en-US" sz="2400" b="1" dirty="0"/>
              <a:t>HANDOUT </a:t>
            </a: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1050" dirty="0"/>
            </a:br>
            <a:br>
              <a:rPr lang="en-US" sz="1050" dirty="0"/>
            </a:br>
            <a:br>
              <a:rPr lang="en-US" sz="1050" dirty="0"/>
            </a:br>
            <a:br>
              <a:rPr lang="en-US" sz="1050" dirty="0"/>
            </a:br>
            <a:br>
              <a:rPr lang="en-US" sz="1050" dirty="0"/>
            </a:br>
            <a:br>
              <a:rPr lang="en-US" sz="1050" dirty="0"/>
            </a:br>
            <a:br>
              <a:rPr lang="en-US" sz="1050" dirty="0"/>
            </a:br>
            <a:br>
              <a:rPr lang="en-US" sz="1050" dirty="0"/>
            </a:br>
            <a:br>
              <a:rPr lang="en-US" sz="1050" dirty="0"/>
            </a:br>
            <a:br>
              <a:rPr lang="en-US" sz="1050" dirty="0"/>
            </a:br>
            <a:br>
              <a:rPr lang="en-US" sz="1050" dirty="0"/>
            </a:br>
            <a:br>
              <a:rPr lang="en-US" sz="1050" dirty="0"/>
            </a:br>
            <a:br>
              <a:rPr lang="en-US" sz="1050" dirty="0"/>
            </a:br>
            <a:br>
              <a:rPr lang="en-US" sz="1050" dirty="0"/>
            </a:br>
            <a:br>
              <a:rPr lang="en-US" sz="1050" dirty="0"/>
            </a:br>
            <a:br>
              <a:rPr lang="en-US" sz="1050" dirty="0"/>
            </a:br>
            <a:br>
              <a:rPr lang="en-US" sz="1050" dirty="0"/>
            </a:br>
            <a:br>
              <a:rPr lang="en-US" sz="1050" dirty="0"/>
            </a:br>
            <a:br>
              <a:rPr lang="en-US" sz="1050" dirty="0"/>
            </a:br>
            <a:br>
              <a:rPr lang="en-US" sz="1050" dirty="0"/>
            </a:br>
            <a:br>
              <a:rPr lang="en-US" sz="1050" dirty="0"/>
            </a:br>
            <a:br>
              <a:rPr lang="en-US" sz="1050" dirty="0"/>
            </a:br>
            <a:br>
              <a:rPr lang="en-US" sz="1050" dirty="0"/>
            </a:br>
            <a:br>
              <a:rPr lang="en-US" sz="1050" dirty="0"/>
            </a:br>
            <a:br>
              <a:rPr lang="en-US" sz="1050" dirty="0"/>
            </a:br>
            <a:br>
              <a:rPr lang="en-US" sz="1050" dirty="0"/>
            </a:br>
            <a:br>
              <a:rPr lang="en-US" sz="1050" dirty="0"/>
            </a:br>
            <a:br>
              <a:rPr lang="en-US" sz="1050" dirty="0"/>
            </a:br>
            <a:r>
              <a:rPr lang="en-US" sz="1050"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549" y="858078"/>
            <a:ext cx="8074902" cy="4907056"/>
          </a:xfrm>
          <a:prstGeom prst="rect">
            <a:avLst/>
          </a:prstGeom>
        </p:spPr>
      </p:pic>
    </p:spTree>
    <p:extLst>
      <p:ext uri="{BB962C8B-B14F-4D97-AF65-F5344CB8AC3E}">
        <p14:creationId xmlns:p14="http://schemas.microsoft.com/office/powerpoint/2010/main" val="844261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500" dirty="0"/>
              <a:t>ONLY PROACTIVE DIVERSION PROGRAM IN THE COUNTY OF LOS ANGELES</a:t>
            </a:r>
          </a:p>
        </p:txBody>
      </p:sp>
      <p:sp>
        <p:nvSpPr>
          <p:cNvPr id="3" name="Content Placeholder 2"/>
          <p:cNvSpPr>
            <a:spLocks noGrp="1"/>
          </p:cNvSpPr>
          <p:nvPr>
            <p:ph idx="1"/>
          </p:nvPr>
        </p:nvSpPr>
        <p:spPr>
          <a:xfrm>
            <a:off x="0" y="381000"/>
            <a:ext cx="9144000" cy="5334000"/>
          </a:xfrm>
        </p:spPr>
        <p:txBody>
          <a:bodyPr>
            <a:normAutofit/>
          </a:bodyPr>
          <a:lstStyle/>
          <a:p>
            <a:pPr marL="0" indent="0">
              <a:buNone/>
            </a:pPr>
            <a:endParaRPr lang="en-US" sz="1700" dirty="0"/>
          </a:p>
          <a:p>
            <a:r>
              <a:rPr lang="en-US" dirty="0"/>
              <a:t>Through education, Teen Court is teaching the youth in our community how to avoid negative contact with law enforcement. </a:t>
            </a:r>
          </a:p>
          <a:p>
            <a:r>
              <a:rPr lang="en-US" dirty="0"/>
              <a:t>The Teen Court Program is one of the most successful diversion programs in the country, with a success rate of over 90%. </a:t>
            </a:r>
          </a:p>
          <a:p>
            <a:r>
              <a:rPr lang="en-US" dirty="0"/>
              <a:t>Teen Court is reducing crime in our community before it occurs and providing the tools for our youth to lead a successful productive life. </a:t>
            </a:r>
          </a:p>
          <a:p>
            <a:pPr marL="0" indent="0">
              <a:buNone/>
            </a:pPr>
            <a:br>
              <a:rPr lang="en-US" sz="1800" dirty="0"/>
            </a:br>
            <a:endParaRPr lang="en-US" sz="1700" dirty="0"/>
          </a:p>
        </p:txBody>
      </p:sp>
    </p:spTree>
    <p:extLst>
      <p:ext uri="{BB962C8B-B14F-4D97-AF65-F5344CB8AC3E}">
        <p14:creationId xmlns:p14="http://schemas.microsoft.com/office/powerpoint/2010/main" val="495370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581400"/>
            <a:ext cx="6781800" cy="3429000"/>
          </a:xfrm>
        </p:spPr>
        <p:txBody>
          <a:bodyPr>
            <a:noAutofit/>
          </a:bodyPr>
          <a:lstStyle/>
          <a:p>
            <a:pPr algn="ct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r>
              <a:rPr lang="en-US" sz="2400" dirty="0"/>
              <a:t>QUESTIONS ?</a:t>
            </a:r>
            <a:br>
              <a:rPr lang="en-US" sz="2400" dirty="0"/>
            </a:br>
            <a:br>
              <a:rPr lang="en-US" sz="2400" dirty="0"/>
            </a:br>
            <a:r>
              <a:rPr lang="en-US" sz="1400" dirty="0"/>
              <a:t>Together we can continue to make a difference in the lives of our children. </a:t>
            </a:r>
            <a:br>
              <a:rPr lang="en-US" sz="2000" dirty="0"/>
            </a:br>
            <a:br>
              <a:rPr lang="en-US" sz="2000" dirty="0"/>
            </a:br>
            <a:br>
              <a:rPr lang="en-US" sz="1200" dirty="0"/>
            </a:br>
            <a:r>
              <a:rPr lang="en-US" sz="1200" dirty="0"/>
              <a:t>Seymour I. </a:t>
            </a:r>
            <a:r>
              <a:rPr lang="en-US" sz="1200" dirty="0" err="1"/>
              <a:t>Amster</a:t>
            </a:r>
            <a:r>
              <a:rPr lang="en-US" sz="1200" dirty="0"/>
              <a:t>, Executive Director </a:t>
            </a:r>
            <a:br>
              <a:rPr lang="en-US" sz="1200" dirty="0"/>
            </a:br>
            <a:r>
              <a:rPr lang="en-US" sz="1200" dirty="0"/>
              <a:t>Cell Phone: 818-943-0613 Main Line: 800-894-7201 extension 102, Email: </a:t>
            </a:r>
            <a:r>
              <a:rPr lang="en-US" sz="1200" dirty="0">
                <a:hlinkClick r:id="rId2"/>
              </a:rPr>
              <a:t>SeymourAmster.Pesa@gmail.com</a:t>
            </a:r>
            <a:r>
              <a:rPr lang="en-US" sz="1200" dirty="0"/>
              <a:t> </a:t>
            </a:r>
            <a:br>
              <a:rPr lang="en-US" sz="1200" dirty="0"/>
            </a:br>
            <a:r>
              <a:rPr lang="en-US" sz="1200" dirty="0"/>
              <a:t>PESA is a 501 (c) (3) non-profit</a:t>
            </a:r>
            <a:br>
              <a:rPr lang="en-US" sz="1200" dirty="0"/>
            </a:br>
            <a:r>
              <a:rPr lang="en-US" sz="1200" dirty="0"/>
              <a:t>Parents, Educators/Teachers &amp; Students in Action                                                                                                                                  18017 Chatsworth Street, Suite 337 , Granada Hills, Ca. 91344                                                                                                               800-894-7201</a:t>
            </a:r>
            <a:br>
              <a:rPr lang="en-US" sz="1200" dirty="0"/>
            </a:br>
            <a:br>
              <a:rPr lang="en-US" sz="1200" dirty="0"/>
            </a:br>
            <a:br>
              <a:rPr lang="en-US" sz="1200" dirty="0"/>
            </a:br>
            <a:r>
              <a:rPr lang="en-US" sz="1200" dirty="0"/>
              <a:t>  </a:t>
            </a:r>
            <a:br>
              <a:rPr lang="en-US" sz="2400" dirty="0"/>
            </a:br>
            <a:endParaRPr lang="en-US" sz="2400"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 y="609600"/>
            <a:ext cx="8686800" cy="2867865"/>
          </a:xfrm>
        </p:spPr>
      </p:pic>
    </p:spTree>
    <p:extLst>
      <p:ext uri="{BB962C8B-B14F-4D97-AF65-F5344CB8AC3E}">
        <p14:creationId xmlns:p14="http://schemas.microsoft.com/office/powerpoint/2010/main" val="148253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5638800"/>
          </a:xfrm>
        </p:spPr>
        <p:txBody>
          <a:bodyPr>
            <a:normAutofit/>
          </a:bodyPr>
          <a:lstStyle/>
          <a:p>
            <a:pPr marL="0" indent="0" algn="ctr">
              <a:buNone/>
            </a:pPr>
            <a:endParaRPr lang="en-US" b="1" dirty="0"/>
          </a:p>
          <a:p>
            <a:pPr marL="0" indent="0" algn="ctr">
              <a:buNone/>
            </a:pPr>
            <a:endParaRPr lang="en-US" sz="2200" b="1" dirty="0"/>
          </a:p>
          <a:p>
            <a:pPr marL="0" indent="0" algn="ctr">
              <a:buNone/>
            </a:pPr>
            <a:endParaRPr lang="en-US" sz="2200" b="1" dirty="0"/>
          </a:p>
          <a:p>
            <a:pPr marL="0" indent="0" algn="ctr">
              <a:buNone/>
            </a:pPr>
            <a:endParaRPr lang="en-US" sz="2200" b="1" dirty="0"/>
          </a:p>
          <a:p>
            <a:pPr marL="0" indent="0" algn="ctr">
              <a:buNone/>
            </a:pPr>
            <a:endParaRPr lang="en-US" sz="2200" b="1" dirty="0"/>
          </a:p>
          <a:p>
            <a:pPr marL="0" indent="0" algn="ctr">
              <a:buNone/>
            </a:pPr>
            <a:endParaRPr lang="en-US" sz="2200" b="1" dirty="0"/>
          </a:p>
          <a:p>
            <a:pPr marL="0" indent="0" algn="ctr">
              <a:buNone/>
            </a:pPr>
            <a:endParaRPr lang="en-US" sz="2200" b="1" dirty="0"/>
          </a:p>
          <a:p>
            <a:pPr marL="0" indent="0" algn="ctr">
              <a:buNone/>
            </a:pPr>
            <a:r>
              <a:rPr lang="en-US" sz="2200" b="1" dirty="0"/>
              <a:t>PRESENTERS</a:t>
            </a:r>
          </a:p>
          <a:p>
            <a:pPr marL="0" lvl="0" indent="0">
              <a:buNone/>
            </a:pPr>
            <a:r>
              <a:rPr lang="en-US" sz="1500" dirty="0"/>
              <a:t> </a:t>
            </a:r>
          </a:p>
          <a:p>
            <a:pPr lvl="0"/>
            <a:r>
              <a:rPr lang="en-US" sz="2000" dirty="0"/>
              <a:t>Seymour I. Amster, J.D. – Parents, Educators/Teachers &amp; Students in Action </a:t>
            </a:r>
          </a:p>
          <a:p>
            <a:pPr lvl="0"/>
            <a:r>
              <a:rPr lang="en-US" sz="2000" dirty="0"/>
              <a:t>Judge Denise McLaughlin-Bennett, JD – Los Angeles Superior Court Judge</a:t>
            </a:r>
          </a:p>
          <a:p>
            <a:pPr lvl="0"/>
            <a:r>
              <a:rPr lang="en-US" sz="2000" dirty="0"/>
              <a:t>Michele </a:t>
            </a:r>
            <a:r>
              <a:rPr lang="en-US" sz="2000" dirty="0" err="1"/>
              <a:t>Archambeault</a:t>
            </a:r>
            <a:r>
              <a:rPr lang="en-US" sz="2000" dirty="0"/>
              <a:t>, PsyD – Los Angeles County Department of Mental Health</a:t>
            </a:r>
          </a:p>
          <a:p>
            <a:pPr lvl="0"/>
            <a:r>
              <a:rPr lang="en-US" sz="2000" dirty="0"/>
              <a:t>Kay Duncan – Los Angeles County Department of Probation</a:t>
            </a:r>
          </a:p>
          <a:p>
            <a:pPr lvl="0"/>
            <a:endParaRPr lang="en-US" sz="1500" dirty="0"/>
          </a:p>
          <a:p>
            <a:pPr lvl="0"/>
            <a:endParaRPr lang="en-US" sz="1500" dirty="0"/>
          </a:p>
          <a:p>
            <a:pPr lvl="0"/>
            <a:endParaRPr lang="en-US" sz="1500" dirty="0"/>
          </a:p>
          <a:p>
            <a:pPr lvl="0"/>
            <a:endParaRPr lang="en-US" sz="1500" dirty="0"/>
          </a:p>
          <a:p>
            <a:pPr lvl="0"/>
            <a:endParaRPr lang="en-US" sz="1500" dirty="0"/>
          </a:p>
          <a:p>
            <a:pPr lvl="0"/>
            <a:endParaRPr lang="en-US" sz="1500" dirty="0"/>
          </a:p>
          <a:p>
            <a:pPr lvl="0"/>
            <a:endParaRPr lang="en-US" sz="1500" dirty="0"/>
          </a:p>
          <a:p>
            <a:pPr marL="0" lvl="0" indent="0">
              <a:buNone/>
            </a:pPr>
            <a:endParaRPr lang="en-US" sz="1500" dirty="0"/>
          </a:p>
          <a:p>
            <a:pPr lvl="0"/>
            <a:endParaRPr lang="en-US" sz="1500" dirty="0"/>
          </a:p>
          <a:p>
            <a:pPr lvl="0"/>
            <a:endParaRPr lang="en-US" sz="1500" dirty="0"/>
          </a:p>
          <a:p>
            <a:pPr lvl="0"/>
            <a:endParaRPr lang="en-US" sz="1500" dirty="0"/>
          </a:p>
          <a:p>
            <a:pPr marL="0" lvl="0" indent="0">
              <a:buNone/>
            </a:pPr>
            <a:endParaRPr lang="en-US" sz="1500" dirty="0"/>
          </a:p>
          <a:p>
            <a:pPr lvl="0"/>
            <a:endParaRPr lang="en-US" sz="1500" dirty="0"/>
          </a:p>
          <a:p>
            <a:pPr marL="0" lvl="0" indent="0">
              <a:buNone/>
            </a:pPr>
            <a:endParaRPr lang="en-US" sz="1500" dirty="0"/>
          </a:p>
          <a:p>
            <a:pPr lvl="0"/>
            <a:endParaRPr lang="en-US" sz="1500" b="1" dirty="0"/>
          </a:p>
          <a:p>
            <a:pPr marL="0" lvl="0" indent="0">
              <a:buNone/>
            </a:pPr>
            <a:endParaRPr lang="en-US" b="1" dirty="0"/>
          </a:p>
          <a:p>
            <a:endParaRPr lang="en-US" dirty="0"/>
          </a:p>
        </p:txBody>
      </p:sp>
    </p:spTree>
    <p:extLst>
      <p:ext uri="{BB962C8B-B14F-4D97-AF65-F5344CB8AC3E}">
        <p14:creationId xmlns:p14="http://schemas.microsoft.com/office/powerpoint/2010/main" val="1420733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5638800"/>
          </a:xfrm>
        </p:spPr>
        <p:txBody>
          <a:bodyPr>
            <a:normAutofit/>
          </a:bodyPr>
          <a:lstStyle/>
          <a:p>
            <a:pPr marL="0" indent="0" fontAlgn="base">
              <a:buNone/>
            </a:pPr>
            <a:endParaRPr lang="en-US" sz="1200" b="1" dirty="0"/>
          </a:p>
          <a:p>
            <a:pPr marL="0" indent="0" fontAlgn="base">
              <a:buNone/>
            </a:pPr>
            <a:r>
              <a:rPr lang="en-US" sz="1200" dirty="0"/>
              <a:t> </a:t>
            </a:r>
          </a:p>
          <a:p>
            <a:pPr marL="0" indent="0" fontAlgn="base">
              <a:buNone/>
            </a:pPr>
            <a:endParaRPr lang="en-US" sz="1200" dirty="0"/>
          </a:p>
          <a:p>
            <a:pPr marL="0" indent="0" fontAlgn="base">
              <a:buNone/>
            </a:pPr>
            <a:endParaRPr lang="en-US" sz="1200" dirty="0"/>
          </a:p>
          <a:p>
            <a:pPr marL="0" indent="0" algn="ctr" fontAlgn="base">
              <a:buNone/>
            </a:pPr>
            <a:r>
              <a:rPr lang="en-US" sz="1200" b="1" dirty="0"/>
              <a:t>THE LAW ON MINORS COMMITING CRIMES WAS AMENDED THIS YEAR</a:t>
            </a:r>
          </a:p>
          <a:p>
            <a:pPr marL="0" indent="0" fontAlgn="base">
              <a:buNone/>
            </a:pPr>
            <a:endParaRPr lang="en-US" sz="1200" dirty="0"/>
          </a:p>
          <a:p>
            <a:pPr marL="0" indent="0" fontAlgn="base">
              <a:buNone/>
            </a:pPr>
            <a:r>
              <a:rPr lang="en-US" sz="1400" dirty="0"/>
              <a:t>Section 602.1 of the Welfare and Institutions Code is amended to read:</a:t>
            </a:r>
          </a:p>
          <a:p>
            <a:pPr marL="0" indent="0" fontAlgn="base">
              <a:buNone/>
            </a:pPr>
            <a:endParaRPr lang="en-US" sz="1400" dirty="0"/>
          </a:p>
          <a:p>
            <a:pPr marL="0" indent="0" fontAlgn="base">
              <a:buNone/>
            </a:pPr>
            <a:endParaRPr lang="en-US" sz="1400" b="1" dirty="0"/>
          </a:p>
          <a:p>
            <a:pPr marL="0" indent="0" fontAlgn="base">
              <a:buNone/>
            </a:pPr>
            <a:r>
              <a:rPr lang="en-US" sz="1400" dirty="0"/>
              <a:t> (a) In order to ensure the safety and well-being of minors who are under 12 years of age and whose behavior would otherwise bring them within the jurisdiction of the juvenile court pursuant to Section 601 or 602, it is the intent of the Legislature that counties pursue appropriate measures to serve and protect a child only as needed, avoiding any intervention whenever possible, and using the least restrictive alternatives through available school-, health-, and community-based services. It is the intent of the Legislature that counties use existing funding for behavioral health, mental health, or other available existing funding sources to provide the alternative services required by this section.</a:t>
            </a:r>
          </a:p>
          <a:p>
            <a:pPr marL="0" indent="0" fontAlgn="base">
              <a:buNone/>
            </a:pPr>
            <a:endParaRPr lang="en-US" sz="1400" dirty="0"/>
          </a:p>
          <a:p>
            <a:pPr marL="0" indent="0" fontAlgn="base">
              <a:buNone/>
            </a:pPr>
            <a:r>
              <a:rPr lang="en-US" sz="1400" dirty="0"/>
              <a:t>(b) Except as provided in subdivision (b) of Section 602, when a minor under 12 years of age comes to the attention of law enforcement because his or her behavior or actions are as described in Section 601 or 602, the response of the county shall be to release the minor to his or her parent, guardian, or caregiver. Counties shall develop a process for determining the least restrictive responses that may be used instead of, or in addition to, the release of the minor to his or her parent, guardian, or caregiver.</a:t>
            </a:r>
          </a:p>
          <a:p>
            <a:pPr marL="0" indent="0" fontAlgn="base">
              <a:buNone/>
            </a:pPr>
            <a:endParaRPr lang="en-US" sz="1400" dirty="0"/>
          </a:p>
          <a:p>
            <a:pPr marL="0" indent="0" fontAlgn="base">
              <a:buNone/>
            </a:pPr>
            <a:r>
              <a:rPr lang="en-US" sz="1400" dirty="0"/>
              <a:t>(c) This section shall become operative on January 1, 2020.</a:t>
            </a:r>
          </a:p>
          <a:p>
            <a:pPr marL="0" indent="0">
              <a:buNone/>
            </a:pPr>
            <a:endParaRPr lang="en-US" sz="1200" b="1" dirty="0"/>
          </a:p>
          <a:p>
            <a:endParaRPr lang="en-US" sz="1500" dirty="0"/>
          </a:p>
          <a:p>
            <a:endParaRPr lang="en-US" sz="1500" dirty="0"/>
          </a:p>
          <a:p>
            <a:endParaRPr lang="en-US" sz="1500" dirty="0"/>
          </a:p>
          <a:p>
            <a:endParaRPr lang="en-US" sz="1500" dirty="0"/>
          </a:p>
          <a:p>
            <a:endParaRPr lang="en-US" sz="1500" dirty="0"/>
          </a:p>
          <a:p>
            <a:pPr marL="0" indent="0" algn="ctr">
              <a:buNone/>
            </a:pPr>
            <a:endParaRPr lang="en-US" sz="2200" b="1" dirty="0"/>
          </a:p>
        </p:txBody>
      </p:sp>
    </p:spTree>
    <p:extLst>
      <p:ext uri="{BB962C8B-B14F-4D97-AF65-F5344CB8AC3E}">
        <p14:creationId xmlns:p14="http://schemas.microsoft.com/office/powerpoint/2010/main" val="631035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7543800" cy="990600"/>
          </a:xfrm>
        </p:spPr>
        <p:txBody>
          <a:bodyPr>
            <a:normAutofit/>
          </a:bodyPr>
          <a:lstStyle/>
          <a:p>
            <a:r>
              <a:rPr lang="en-US" sz="3500" dirty="0"/>
              <a:t>Teen Court Program</a:t>
            </a:r>
          </a:p>
        </p:txBody>
      </p:sp>
      <p:sp>
        <p:nvSpPr>
          <p:cNvPr id="3" name="Content Placeholder 2"/>
          <p:cNvSpPr>
            <a:spLocks noGrp="1"/>
          </p:cNvSpPr>
          <p:nvPr>
            <p:ph idx="1"/>
          </p:nvPr>
        </p:nvSpPr>
        <p:spPr>
          <a:xfrm>
            <a:off x="3164958" y="0"/>
            <a:ext cx="5943600" cy="5704367"/>
          </a:xfrm>
        </p:spPr>
        <p:txBody>
          <a:bodyPr>
            <a:noAutofit/>
          </a:bodyPr>
          <a:lstStyle/>
          <a:p>
            <a:r>
              <a:rPr lang="en-US" sz="1600" dirty="0"/>
              <a:t>The Teen Court program is a juvenile diversionary program for youthful offenders who commit non-violent offenses.</a:t>
            </a:r>
          </a:p>
          <a:p>
            <a:r>
              <a:rPr lang="en-US" sz="1600" dirty="0"/>
              <a:t>Over 42 high schools with more than 60,000 students in Los Angeles County participate in the Teen Court Program, and over 82 Superior Court judges volunteer their time to the program. </a:t>
            </a:r>
          </a:p>
          <a:p>
            <a:r>
              <a:rPr lang="en-US" sz="1600" dirty="0"/>
              <a:t>The youth who has been diverted to the program is placed on trial with participating high school student jurors asking the youth as well as his [or her] parents critical questions. </a:t>
            </a:r>
          </a:p>
          <a:p>
            <a:r>
              <a:rPr lang="en-US" sz="1600" dirty="0"/>
              <a:t>From this information received at trial, the jurors, after receiving instructions on the law from the judge, determine the culpability of the youth and recommend diversionary conditions that contain restorative justice concepts.  </a:t>
            </a:r>
          </a:p>
          <a:p>
            <a:r>
              <a:rPr lang="en-US" sz="1600" dirty="0"/>
              <a:t>The judicial officer then imposes [some or all of the recommended] diversionary conditions and places the minor on probation for a period of six months.  </a:t>
            </a:r>
          </a:p>
          <a:p>
            <a:pPr marL="0" indent="0">
              <a:buNone/>
            </a:pPr>
            <a:r>
              <a:rPr lang="en-US" sz="1600" dirty="0"/>
              <a:t>If the youth complies with the terms of the diversionary conditions then he or she is deemed to have successfully completed the program and the youth avoids having a criminal record.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558" y="1747283"/>
            <a:ext cx="2946400" cy="2209800"/>
          </a:xfrm>
          <a:prstGeom prst="rect">
            <a:avLst/>
          </a:prstGeom>
        </p:spPr>
      </p:pic>
    </p:spTree>
    <p:extLst>
      <p:ext uri="{BB962C8B-B14F-4D97-AF65-F5344CB8AC3E}">
        <p14:creationId xmlns:p14="http://schemas.microsoft.com/office/powerpoint/2010/main" val="2001907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867400"/>
            <a:ext cx="7543800" cy="304800"/>
          </a:xfrm>
        </p:spPr>
        <p:txBody>
          <a:bodyPr>
            <a:normAutofit fontScale="90000"/>
          </a:bodyPr>
          <a:lstStyle/>
          <a:p>
            <a:endParaRPr lang="en-US" sz="3500" dirty="0"/>
          </a:p>
        </p:txBody>
      </p:sp>
      <p:graphicFrame>
        <p:nvGraphicFramePr>
          <p:cNvPr id="7" name="Content Placeholder 6"/>
          <p:cNvGraphicFramePr>
            <a:graphicFrameLocks noGrp="1"/>
          </p:cNvGraphicFramePr>
          <p:nvPr>
            <p:ph idx="1"/>
            <p:extLst/>
          </p:nvPr>
        </p:nvGraphicFramePr>
        <p:xfrm>
          <a:off x="685800" y="0"/>
          <a:ext cx="8423275" cy="5703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9215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867400"/>
            <a:ext cx="7543800" cy="304800"/>
          </a:xfrm>
        </p:spPr>
        <p:txBody>
          <a:bodyPr>
            <a:normAutofit fontScale="90000"/>
          </a:bodyPr>
          <a:lstStyle/>
          <a:p>
            <a:endParaRPr lang="en-US" sz="3500" dirty="0"/>
          </a:p>
        </p:txBody>
      </p:sp>
      <p:graphicFrame>
        <p:nvGraphicFramePr>
          <p:cNvPr id="7" name="Content Placeholder 6"/>
          <p:cNvGraphicFramePr>
            <a:graphicFrameLocks noGrp="1"/>
          </p:cNvGraphicFramePr>
          <p:nvPr>
            <p:ph idx="1"/>
            <p:extLst/>
          </p:nvPr>
        </p:nvGraphicFramePr>
        <p:xfrm>
          <a:off x="685800" y="0"/>
          <a:ext cx="8423275" cy="5703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8316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D243AE-D625-4766-8871-E21CDCAE94B7}"/>
              </a:ext>
            </a:extLst>
          </p:cNvPr>
          <p:cNvSpPr>
            <a:spLocks noGrp="1"/>
          </p:cNvSpPr>
          <p:nvPr>
            <p:ph type="title"/>
          </p:nvPr>
        </p:nvSpPr>
        <p:spPr/>
        <p:txBody>
          <a:bodyPr/>
          <a:lstStyle/>
          <a:p>
            <a:endParaRPr lang="en-US"/>
          </a:p>
        </p:txBody>
      </p:sp>
      <p:sp>
        <p:nvSpPr>
          <p:cNvPr id="3" name="Content Placeholder 2"/>
          <p:cNvSpPr>
            <a:spLocks noGrp="1"/>
          </p:cNvSpPr>
          <p:nvPr>
            <p:ph idx="1"/>
          </p:nvPr>
        </p:nvSpPr>
        <p:spPr>
          <a:xfrm>
            <a:off x="0" y="685800"/>
            <a:ext cx="9144000" cy="5334000"/>
          </a:xfrm>
        </p:spPr>
        <p:txBody>
          <a:bodyPr>
            <a:normAutofit/>
          </a:bodyPr>
          <a:lstStyle/>
          <a:p>
            <a:endParaRPr lang="en-US" dirty="0"/>
          </a:p>
          <a:p>
            <a:endParaRPr lang="en-US" dirty="0"/>
          </a:p>
          <a:p>
            <a:endParaRPr lang="en-US" dirty="0"/>
          </a:p>
          <a:p>
            <a:pPr marL="0" indent="0" algn="ctr">
              <a:buNone/>
            </a:pPr>
            <a:r>
              <a:rPr lang="en-US" sz="2800" b="1" dirty="0"/>
              <a:t>THE TEEN COURT PROGRAM IN THE ANTELOPE VALLEY IS A COLLOBORATION BETWEEN:</a:t>
            </a:r>
          </a:p>
          <a:p>
            <a:r>
              <a:rPr lang="en-US" sz="2800" dirty="0"/>
              <a:t>Los Angeles County Probation Department </a:t>
            </a:r>
          </a:p>
          <a:p>
            <a:r>
              <a:rPr lang="en-US" sz="2800" dirty="0"/>
              <a:t>Los Angeles County Superior Court </a:t>
            </a:r>
          </a:p>
          <a:p>
            <a:r>
              <a:rPr lang="en-US" sz="2800" dirty="0"/>
              <a:t>Los Angeles County Department of Mental Health</a:t>
            </a:r>
          </a:p>
          <a:p>
            <a:r>
              <a:rPr lang="en-US" sz="2800" dirty="0"/>
              <a:t>Parents, Educators/Teachers &amp; Students in Action </a:t>
            </a:r>
          </a:p>
          <a:p>
            <a:pPr marL="0" indent="0">
              <a:buNone/>
            </a:pPr>
            <a:r>
              <a:rPr lang="en-US" dirty="0"/>
              <a:t> </a:t>
            </a:r>
          </a:p>
          <a:p>
            <a:pPr marL="0" indent="0">
              <a:buNone/>
            </a:pPr>
            <a:endParaRPr lang="en-US" dirty="0"/>
          </a:p>
          <a:p>
            <a:pPr marL="0" indent="0">
              <a:buNone/>
            </a:pPr>
            <a:endParaRPr lang="en-US" dirty="0"/>
          </a:p>
          <a:p>
            <a:pPr lvl="0"/>
            <a:endParaRPr lang="en-US" dirty="0"/>
          </a:p>
          <a:p>
            <a:pPr lvl="0"/>
            <a:endParaRPr lang="en-US" dirty="0"/>
          </a:p>
          <a:p>
            <a:endParaRPr lang="en-US" dirty="0"/>
          </a:p>
        </p:txBody>
      </p:sp>
      <p:pic>
        <p:nvPicPr>
          <p:cNvPr id="5" name="Picture 4">
            <a:extLst>
              <a:ext uri="{FF2B5EF4-FFF2-40B4-BE49-F238E27FC236}">
                <a16:creationId xmlns:a16="http://schemas.microsoft.com/office/drawing/2014/main" id="{9A322752-2C94-4DD6-B80A-5F9F853CAC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7348" y="4484238"/>
            <a:ext cx="1291870" cy="1050235"/>
          </a:xfrm>
          <a:prstGeom prst="rect">
            <a:avLst/>
          </a:prstGeom>
        </p:spPr>
      </p:pic>
      <p:pic>
        <p:nvPicPr>
          <p:cNvPr id="6" name="Picture 5">
            <a:extLst>
              <a:ext uri="{FF2B5EF4-FFF2-40B4-BE49-F238E27FC236}">
                <a16:creationId xmlns:a16="http://schemas.microsoft.com/office/drawing/2014/main" id="{5C3F676D-84CE-4274-999D-B56389A91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3759" y="4457735"/>
            <a:ext cx="4495800" cy="1083432"/>
          </a:xfrm>
          <a:prstGeom prst="rect">
            <a:avLst/>
          </a:prstGeom>
        </p:spPr>
      </p:pic>
      <p:pic>
        <p:nvPicPr>
          <p:cNvPr id="7" name="Picture 6">
            <a:extLst>
              <a:ext uri="{FF2B5EF4-FFF2-40B4-BE49-F238E27FC236}">
                <a16:creationId xmlns:a16="http://schemas.microsoft.com/office/drawing/2014/main" id="{046905AD-D704-408E-B6A2-A925BEFBB8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043" y="4457735"/>
            <a:ext cx="745402" cy="1083432"/>
          </a:xfrm>
          <a:prstGeom prst="rect">
            <a:avLst/>
          </a:prstGeom>
        </p:spPr>
      </p:pic>
      <p:pic>
        <p:nvPicPr>
          <p:cNvPr id="8" name="Picture 7">
            <a:extLst>
              <a:ext uri="{FF2B5EF4-FFF2-40B4-BE49-F238E27FC236}">
                <a16:creationId xmlns:a16="http://schemas.microsoft.com/office/drawing/2014/main" id="{6CA3E827-0663-4A3F-80E8-82E11186DA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8946" y="4427917"/>
            <a:ext cx="1290573" cy="1162878"/>
          </a:xfrm>
          <a:prstGeom prst="rect">
            <a:avLst/>
          </a:prstGeom>
        </p:spPr>
      </p:pic>
    </p:spTree>
    <p:extLst>
      <p:ext uri="{BB962C8B-B14F-4D97-AF65-F5344CB8AC3E}">
        <p14:creationId xmlns:p14="http://schemas.microsoft.com/office/powerpoint/2010/main" val="595455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5638800"/>
          </a:xfrm>
        </p:spPr>
        <p:txBody>
          <a:bodyPr>
            <a:normAutofit/>
          </a:bodyPr>
          <a:lstStyle/>
          <a:p>
            <a:pPr marL="0" indent="0" algn="ctr">
              <a:buNone/>
            </a:pPr>
            <a:endParaRPr lang="en-US" b="1" dirty="0"/>
          </a:p>
          <a:p>
            <a:pPr marL="0" indent="0" algn="ctr">
              <a:buNone/>
            </a:pPr>
            <a:endParaRPr lang="en-US" sz="2200" b="1" dirty="0"/>
          </a:p>
          <a:p>
            <a:pPr marL="0" indent="0" algn="ctr">
              <a:buNone/>
            </a:pPr>
            <a:endParaRPr lang="en-US" sz="2200" b="1" dirty="0"/>
          </a:p>
          <a:p>
            <a:pPr marL="0" indent="0" algn="ctr">
              <a:buNone/>
            </a:pPr>
            <a:r>
              <a:rPr lang="en-US" sz="3200" b="1" dirty="0"/>
              <a:t>ROLE OF LOS ANGELES COUNTY PROBATION DEPARTMENT </a:t>
            </a:r>
          </a:p>
          <a:p>
            <a:pPr marL="0" indent="0">
              <a:buNone/>
            </a:pPr>
            <a:r>
              <a:rPr lang="en-US" b="1" dirty="0"/>
              <a:t> </a:t>
            </a:r>
          </a:p>
          <a:p>
            <a:pPr lvl="0"/>
            <a:r>
              <a:rPr lang="en-US" sz="2800" b="1" dirty="0"/>
              <a:t>Selecting appropriate cases.</a:t>
            </a:r>
          </a:p>
          <a:p>
            <a:pPr lvl="0"/>
            <a:r>
              <a:rPr lang="en-US" sz="2800" b="1" dirty="0"/>
              <a:t>Meeting with minor and parent.</a:t>
            </a:r>
          </a:p>
          <a:p>
            <a:pPr lvl="0"/>
            <a:r>
              <a:rPr lang="en-US" sz="2800" b="1" dirty="0"/>
              <a:t>Participating in the Teen Court Session</a:t>
            </a:r>
          </a:p>
          <a:p>
            <a:pPr lvl="0"/>
            <a:r>
              <a:rPr lang="en-US" sz="2800" b="1" dirty="0"/>
              <a:t>Monitoring the diverted minor.</a:t>
            </a:r>
          </a:p>
          <a:p>
            <a:pPr lvl="0"/>
            <a:endParaRPr lang="en-US" sz="1500" b="1" dirty="0"/>
          </a:p>
          <a:p>
            <a:pPr lvl="0"/>
            <a:endParaRPr lang="en-US" b="1" dirty="0"/>
          </a:p>
          <a:p>
            <a:endParaRPr lang="en-US" dirty="0"/>
          </a:p>
        </p:txBody>
      </p:sp>
    </p:spTree>
    <p:extLst>
      <p:ext uri="{BB962C8B-B14F-4D97-AF65-F5344CB8AC3E}">
        <p14:creationId xmlns:p14="http://schemas.microsoft.com/office/powerpoint/2010/main" val="384552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5638800"/>
          </a:xfrm>
        </p:spPr>
        <p:txBody>
          <a:bodyPr>
            <a:normAutofit/>
          </a:bodyPr>
          <a:lstStyle/>
          <a:p>
            <a:pPr marL="0" indent="0" algn="ctr">
              <a:buNone/>
            </a:pPr>
            <a:endParaRPr lang="en-US" b="1" dirty="0"/>
          </a:p>
          <a:p>
            <a:pPr marL="0" indent="0" algn="ctr">
              <a:buNone/>
            </a:pPr>
            <a:endParaRPr lang="en-US" sz="2200" b="1" dirty="0"/>
          </a:p>
          <a:p>
            <a:pPr marL="0" indent="0" algn="ctr">
              <a:buNone/>
            </a:pPr>
            <a:endParaRPr lang="en-US" sz="2200" b="1" dirty="0"/>
          </a:p>
          <a:p>
            <a:pPr marL="0" indent="0" algn="ctr">
              <a:buNone/>
            </a:pPr>
            <a:r>
              <a:rPr lang="en-US" sz="3200" b="1" dirty="0"/>
              <a:t>ROLE OF LOS ANGELES COUNTY DEPARTMENT OF MENTAL HEALTH</a:t>
            </a:r>
          </a:p>
          <a:p>
            <a:pPr marL="0" indent="0">
              <a:buNone/>
            </a:pPr>
            <a:r>
              <a:rPr lang="en-US" b="1" dirty="0"/>
              <a:t> </a:t>
            </a:r>
          </a:p>
          <a:p>
            <a:pPr lvl="0"/>
            <a:r>
              <a:rPr lang="en-US" sz="2800" b="1" dirty="0"/>
              <a:t>Reviewing case files.</a:t>
            </a:r>
          </a:p>
          <a:p>
            <a:pPr lvl="0"/>
            <a:r>
              <a:rPr lang="en-US" sz="2800" b="1" dirty="0"/>
              <a:t>Meeting with minor and parent.</a:t>
            </a:r>
          </a:p>
          <a:p>
            <a:pPr lvl="0"/>
            <a:r>
              <a:rPr lang="en-US" sz="2800" b="1" dirty="0"/>
              <a:t>Addressing needs for all inclusive care program.</a:t>
            </a:r>
          </a:p>
          <a:p>
            <a:r>
              <a:rPr lang="en-US" sz="2800" b="1" dirty="0"/>
              <a:t>Participating in the Teen Court Session</a:t>
            </a:r>
          </a:p>
          <a:p>
            <a:pPr lvl="0"/>
            <a:r>
              <a:rPr lang="en-US" sz="2800" b="1" dirty="0"/>
              <a:t>Making Recommendations for conditions of diversion.  </a:t>
            </a:r>
            <a:endParaRPr lang="en-US" sz="1500" b="1" dirty="0"/>
          </a:p>
          <a:p>
            <a:pPr lvl="0"/>
            <a:endParaRPr lang="en-US" b="1" dirty="0"/>
          </a:p>
          <a:p>
            <a:endParaRPr lang="en-US" dirty="0"/>
          </a:p>
        </p:txBody>
      </p:sp>
    </p:spTree>
    <p:extLst>
      <p:ext uri="{BB962C8B-B14F-4D97-AF65-F5344CB8AC3E}">
        <p14:creationId xmlns:p14="http://schemas.microsoft.com/office/powerpoint/2010/main" val="32218272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1054</TotalTime>
  <Words>740</Words>
  <Application>Microsoft Office PowerPoint</Application>
  <PresentationFormat>On-screen Show (4:3)</PresentationFormat>
  <Paragraphs>142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Britannic Bold</vt:lpstr>
      <vt:lpstr>Impact</vt:lpstr>
      <vt:lpstr>Times New Roman</vt:lpstr>
      <vt:lpstr>NewsPrint</vt:lpstr>
      <vt:lpstr>   </vt:lpstr>
      <vt:lpstr>PowerPoint Presentation</vt:lpstr>
      <vt:lpstr>PowerPoint Presentation</vt:lpstr>
      <vt:lpstr>Teen Court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CAYC</vt:lpstr>
      <vt:lpstr>SHADES</vt:lpstr>
      <vt:lpstr>COMMUNITY OUTREACH PROGRAMS</vt:lpstr>
      <vt:lpstr>            HANDOUT                                           </vt:lpstr>
      <vt:lpstr>ONLY PROACTIVE DIVERSION PROGRAM IN THE COUNTY OF LOS ANGELES</vt:lpstr>
      <vt:lpstr>               QUESTIONS ?  Together we can continue to make a difference in the lives of our children.    Seymour I. Amster, Executive Director  Cell Phone: 818-943-0613 Main Line: 800-894-7201 extension 102, Email: SeymourAmster.Pesa@gmail.com  PESA is a 501 (c) (3) non-profit Parents, Educators/Teachers &amp; Students in Action                                                                                                                                  18017 Chatsworth Street, Suite 337 , Granada Hills, Ca. 91344                                                                                                               800-894-7201      </vt:lpstr>
    </vt:vector>
  </TitlesOfParts>
  <Company>LAVC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Burroughs High School Teen Court</dc:title>
  <dc:creator>Admin</dc:creator>
  <cp:lastModifiedBy>Seymour Amster</cp:lastModifiedBy>
  <cp:revision>114</cp:revision>
  <cp:lastPrinted>2018-08-10T16:01:49Z</cp:lastPrinted>
  <dcterms:created xsi:type="dcterms:W3CDTF">2017-02-15T16:59:18Z</dcterms:created>
  <dcterms:modified xsi:type="dcterms:W3CDTF">2018-10-22T21:32:25Z</dcterms:modified>
</cp:coreProperties>
</file>